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9" r:id="rId5"/>
    <p:sldId id="260" r:id="rId6"/>
    <p:sldId id="262" r:id="rId7"/>
    <p:sldId id="264" r:id="rId8"/>
    <p:sldId id="266" r:id="rId9"/>
    <p:sldId id="279" r:id="rId10"/>
    <p:sldId id="265" r:id="rId11"/>
    <p:sldId id="267" r:id="rId12"/>
    <p:sldId id="263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6" r:id="rId21"/>
    <p:sldId id="277" r:id="rId22"/>
    <p:sldId id="275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69E913-655F-4EAA-8406-19E010C53B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25359DB-8C93-437D-A725-15C2E78CD77B}">
      <dgm:prSet phldrT="[Text]"/>
      <dgm:spPr/>
      <dgm:t>
        <a:bodyPr/>
        <a:lstStyle/>
        <a:p>
          <a:r>
            <a:rPr lang="en-US" dirty="0"/>
            <a:t>Noisy images</a:t>
          </a:r>
        </a:p>
      </dgm:t>
    </dgm:pt>
    <dgm:pt modelId="{845A6307-09C4-499D-B056-42F530E983E9}" type="parTrans" cxnId="{1B9AC198-1447-4A87-BD4C-4EB18D8460F7}">
      <dgm:prSet/>
      <dgm:spPr/>
      <dgm:t>
        <a:bodyPr/>
        <a:lstStyle/>
        <a:p>
          <a:endParaRPr lang="en-US"/>
        </a:p>
      </dgm:t>
    </dgm:pt>
    <dgm:pt modelId="{AFFC3FB6-AAB0-4737-9299-D0DF9AC717FB}" type="sibTrans" cxnId="{1B9AC198-1447-4A87-BD4C-4EB18D8460F7}">
      <dgm:prSet/>
      <dgm:spPr/>
      <dgm:t>
        <a:bodyPr/>
        <a:lstStyle/>
        <a:p>
          <a:endParaRPr lang="en-US"/>
        </a:p>
      </dgm:t>
    </dgm:pt>
    <dgm:pt modelId="{06AFEA91-F96B-4974-82F7-EEAD396E11A2}">
      <dgm:prSet phldrT="[Text]"/>
      <dgm:spPr/>
      <dgm:t>
        <a:bodyPr/>
        <a:lstStyle/>
        <a:p>
          <a:r>
            <a:rPr lang="en-US" dirty="0"/>
            <a:t>Reconstruct</a:t>
          </a:r>
        </a:p>
      </dgm:t>
    </dgm:pt>
    <dgm:pt modelId="{D1D5D89F-2364-40D8-8695-6BA72753171C}" type="parTrans" cxnId="{D1A07B3E-95C6-4974-B663-44B58A881FB6}">
      <dgm:prSet/>
      <dgm:spPr/>
      <dgm:t>
        <a:bodyPr/>
        <a:lstStyle/>
        <a:p>
          <a:endParaRPr lang="en-US"/>
        </a:p>
      </dgm:t>
    </dgm:pt>
    <dgm:pt modelId="{6FF0B2EA-7717-4261-8F21-30B35E2D340A}" type="sibTrans" cxnId="{D1A07B3E-95C6-4974-B663-44B58A881FB6}">
      <dgm:prSet/>
      <dgm:spPr/>
      <dgm:t>
        <a:bodyPr/>
        <a:lstStyle/>
        <a:p>
          <a:endParaRPr lang="en-US"/>
        </a:p>
      </dgm:t>
    </dgm:pt>
    <dgm:pt modelId="{5E296F0D-4501-4AC8-AA5C-D0BF266E3521}">
      <dgm:prSet phldrT="[Text]"/>
      <dgm:spPr/>
      <dgm:t>
        <a:bodyPr/>
        <a:lstStyle/>
        <a:p>
          <a:r>
            <a:rPr lang="en-US" dirty="0"/>
            <a:t>Train a classifier</a:t>
          </a:r>
        </a:p>
      </dgm:t>
    </dgm:pt>
    <dgm:pt modelId="{4F00D7C5-2E19-4FA7-A85E-479D1C84039D}" type="parTrans" cxnId="{0481ACF4-3D8C-4212-B189-B99310A3CBE4}">
      <dgm:prSet/>
      <dgm:spPr/>
      <dgm:t>
        <a:bodyPr/>
        <a:lstStyle/>
        <a:p>
          <a:endParaRPr lang="en-US"/>
        </a:p>
      </dgm:t>
    </dgm:pt>
    <dgm:pt modelId="{9B754E76-2B0F-4996-816C-0443DE67FC9E}" type="sibTrans" cxnId="{0481ACF4-3D8C-4212-B189-B99310A3CBE4}">
      <dgm:prSet/>
      <dgm:spPr/>
      <dgm:t>
        <a:bodyPr/>
        <a:lstStyle/>
        <a:p>
          <a:endParaRPr lang="en-US"/>
        </a:p>
      </dgm:t>
    </dgm:pt>
    <dgm:pt modelId="{67C9CD52-5FD5-4B93-9474-E6B666F5B67C}" type="pres">
      <dgm:prSet presAssocID="{2969E913-655F-4EAA-8406-19E010C53B02}" presName="Name0" presStyleCnt="0">
        <dgm:presLayoutVars>
          <dgm:dir/>
          <dgm:resizeHandles val="exact"/>
        </dgm:presLayoutVars>
      </dgm:prSet>
      <dgm:spPr/>
    </dgm:pt>
    <dgm:pt modelId="{D7A13AFF-AA80-4ACC-A0BC-1A23900E25F3}" type="pres">
      <dgm:prSet presAssocID="{925359DB-8C93-437D-A725-15C2E78CD77B}" presName="node" presStyleLbl="node1" presStyleIdx="0" presStyleCnt="3">
        <dgm:presLayoutVars>
          <dgm:bulletEnabled val="1"/>
        </dgm:presLayoutVars>
      </dgm:prSet>
      <dgm:spPr/>
    </dgm:pt>
    <dgm:pt modelId="{4BF3F1F4-F866-461F-8C3A-4C08E9C3AC99}" type="pres">
      <dgm:prSet presAssocID="{AFFC3FB6-AAB0-4737-9299-D0DF9AC717FB}" presName="sibTrans" presStyleLbl="sibTrans2D1" presStyleIdx="0" presStyleCnt="2"/>
      <dgm:spPr/>
    </dgm:pt>
    <dgm:pt modelId="{F61F67D3-9BD4-461A-87AB-96698CAA549B}" type="pres">
      <dgm:prSet presAssocID="{AFFC3FB6-AAB0-4737-9299-D0DF9AC717FB}" presName="connectorText" presStyleLbl="sibTrans2D1" presStyleIdx="0" presStyleCnt="2"/>
      <dgm:spPr/>
    </dgm:pt>
    <dgm:pt modelId="{9B471881-BCCC-40ED-BB5E-2EDCB37785EE}" type="pres">
      <dgm:prSet presAssocID="{06AFEA91-F96B-4974-82F7-EEAD396E11A2}" presName="node" presStyleLbl="node1" presStyleIdx="1" presStyleCnt="3">
        <dgm:presLayoutVars>
          <dgm:bulletEnabled val="1"/>
        </dgm:presLayoutVars>
      </dgm:prSet>
      <dgm:spPr/>
    </dgm:pt>
    <dgm:pt modelId="{67467034-4424-443B-B847-7F0BF4BFD253}" type="pres">
      <dgm:prSet presAssocID="{6FF0B2EA-7717-4261-8F21-30B35E2D340A}" presName="sibTrans" presStyleLbl="sibTrans2D1" presStyleIdx="1" presStyleCnt="2"/>
      <dgm:spPr/>
    </dgm:pt>
    <dgm:pt modelId="{C6B29671-1D96-4B17-B386-21CA2C23591F}" type="pres">
      <dgm:prSet presAssocID="{6FF0B2EA-7717-4261-8F21-30B35E2D340A}" presName="connectorText" presStyleLbl="sibTrans2D1" presStyleIdx="1" presStyleCnt="2"/>
      <dgm:spPr/>
    </dgm:pt>
    <dgm:pt modelId="{C687F60F-2F04-451B-95FB-EEF9CA98F517}" type="pres">
      <dgm:prSet presAssocID="{5E296F0D-4501-4AC8-AA5C-D0BF266E3521}" presName="node" presStyleLbl="node1" presStyleIdx="2" presStyleCnt="3">
        <dgm:presLayoutVars>
          <dgm:bulletEnabled val="1"/>
        </dgm:presLayoutVars>
      </dgm:prSet>
      <dgm:spPr/>
    </dgm:pt>
  </dgm:ptLst>
  <dgm:cxnLst>
    <dgm:cxn modelId="{F4C65E05-A06B-47C9-9A61-3B5E2FDB1173}" type="presOf" srcId="{2969E913-655F-4EAA-8406-19E010C53B02}" destId="{67C9CD52-5FD5-4B93-9474-E6B666F5B67C}" srcOrd="0" destOrd="0" presId="urn:microsoft.com/office/officeart/2005/8/layout/process1"/>
    <dgm:cxn modelId="{2A6B2C31-B07A-4CD1-B096-9657DC536B7E}" type="presOf" srcId="{6FF0B2EA-7717-4261-8F21-30B35E2D340A}" destId="{67467034-4424-443B-B847-7F0BF4BFD253}" srcOrd="0" destOrd="0" presId="urn:microsoft.com/office/officeart/2005/8/layout/process1"/>
    <dgm:cxn modelId="{1DADD539-9098-4D5A-B2AB-1F0FB460AB07}" type="presOf" srcId="{AFFC3FB6-AAB0-4737-9299-D0DF9AC717FB}" destId="{F61F67D3-9BD4-461A-87AB-96698CAA549B}" srcOrd="1" destOrd="0" presId="urn:microsoft.com/office/officeart/2005/8/layout/process1"/>
    <dgm:cxn modelId="{D1A07B3E-95C6-4974-B663-44B58A881FB6}" srcId="{2969E913-655F-4EAA-8406-19E010C53B02}" destId="{06AFEA91-F96B-4974-82F7-EEAD396E11A2}" srcOrd="1" destOrd="0" parTransId="{D1D5D89F-2364-40D8-8695-6BA72753171C}" sibTransId="{6FF0B2EA-7717-4261-8F21-30B35E2D340A}"/>
    <dgm:cxn modelId="{690EFB6D-2F92-41B9-ADD0-06C7ABC30D7A}" type="presOf" srcId="{5E296F0D-4501-4AC8-AA5C-D0BF266E3521}" destId="{C687F60F-2F04-451B-95FB-EEF9CA98F517}" srcOrd="0" destOrd="0" presId="urn:microsoft.com/office/officeart/2005/8/layout/process1"/>
    <dgm:cxn modelId="{C1DDB383-0514-4379-A7E3-EE2E61200580}" type="presOf" srcId="{6FF0B2EA-7717-4261-8F21-30B35E2D340A}" destId="{C6B29671-1D96-4B17-B386-21CA2C23591F}" srcOrd="1" destOrd="0" presId="urn:microsoft.com/office/officeart/2005/8/layout/process1"/>
    <dgm:cxn modelId="{1B9AC198-1447-4A87-BD4C-4EB18D8460F7}" srcId="{2969E913-655F-4EAA-8406-19E010C53B02}" destId="{925359DB-8C93-437D-A725-15C2E78CD77B}" srcOrd="0" destOrd="0" parTransId="{845A6307-09C4-499D-B056-42F530E983E9}" sibTransId="{AFFC3FB6-AAB0-4737-9299-D0DF9AC717FB}"/>
    <dgm:cxn modelId="{093D80AD-E314-423D-A7EF-FB6B57D6C12B}" type="presOf" srcId="{AFFC3FB6-AAB0-4737-9299-D0DF9AC717FB}" destId="{4BF3F1F4-F866-461F-8C3A-4C08E9C3AC99}" srcOrd="0" destOrd="0" presId="urn:microsoft.com/office/officeart/2005/8/layout/process1"/>
    <dgm:cxn modelId="{ADF6AECE-316E-4BF5-A540-44E0CD211C9F}" type="presOf" srcId="{06AFEA91-F96B-4974-82F7-EEAD396E11A2}" destId="{9B471881-BCCC-40ED-BB5E-2EDCB37785EE}" srcOrd="0" destOrd="0" presId="urn:microsoft.com/office/officeart/2005/8/layout/process1"/>
    <dgm:cxn modelId="{1A8574EB-5D20-4057-A718-45A6A36BCF41}" type="presOf" srcId="{925359DB-8C93-437D-A725-15C2E78CD77B}" destId="{D7A13AFF-AA80-4ACC-A0BC-1A23900E25F3}" srcOrd="0" destOrd="0" presId="urn:microsoft.com/office/officeart/2005/8/layout/process1"/>
    <dgm:cxn modelId="{0481ACF4-3D8C-4212-B189-B99310A3CBE4}" srcId="{2969E913-655F-4EAA-8406-19E010C53B02}" destId="{5E296F0D-4501-4AC8-AA5C-D0BF266E3521}" srcOrd="2" destOrd="0" parTransId="{4F00D7C5-2E19-4FA7-A85E-479D1C84039D}" sibTransId="{9B754E76-2B0F-4996-816C-0443DE67FC9E}"/>
    <dgm:cxn modelId="{053C3D93-288D-4A8C-B027-C2E44368189C}" type="presParOf" srcId="{67C9CD52-5FD5-4B93-9474-E6B666F5B67C}" destId="{D7A13AFF-AA80-4ACC-A0BC-1A23900E25F3}" srcOrd="0" destOrd="0" presId="urn:microsoft.com/office/officeart/2005/8/layout/process1"/>
    <dgm:cxn modelId="{FBF4955C-B96E-4B6E-93A8-6D10C19658F2}" type="presParOf" srcId="{67C9CD52-5FD5-4B93-9474-E6B666F5B67C}" destId="{4BF3F1F4-F866-461F-8C3A-4C08E9C3AC99}" srcOrd="1" destOrd="0" presId="urn:microsoft.com/office/officeart/2005/8/layout/process1"/>
    <dgm:cxn modelId="{494644F4-1D10-42AC-8DAE-68CC39FE7C68}" type="presParOf" srcId="{4BF3F1F4-F866-461F-8C3A-4C08E9C3AC99}" destId="{F61F67D3-9BD4-461A-87AB-96698CAA549B}" srcOrd="0" destOrd="0" presId="urn:microsoft.com/office/officeart/2005/8/layout/process1"/>
    <dgm:cxn modelId="{DEF8CB1F-DB81-4418-9B9F-1A929B3DD809}" type="presParOf" srcId="{67C9CD52-5FD5-4B93-9474-E6B666F5B67C}" destId="{9B471881-BCCC-40ED-BB5E-2EDCB37785EE}" srcOrd="2" destOrd="0" presId="urn:microsoft.com/office/officeart/2005/8/layout/process1"/>
    <dgm:cxn modelId="{79377C9B-CB00-4C02-A66A-75EF595D2214}" type="presParOf" srcId="{67C9CD52-5FD5-4B93-9474-E6B666F5B67C}" destId="{67467034-4424-443B-B847-7F0BF4BFD253}" srcOrd="3" destOrd="0" presId="urn:microsoft.com/office/officeart/2005/8/layout/process1"/>
    <dgm:cxn modelId="{66DF26DE-A8F0-484D-8917-0F0ACBD81E6D}" type="presParOf" srcId="{67467034-4424-443B-B847-7F0BF4BFD253}" destId="{C6B29671-1D96-4B17-B386-21CA2C23591F}" srcOrd="0" destOrd="0" presId="urn:microsoft.com/office/officeart/2005/8/layout/process1"/>
    <dgm:cxn modelId="{A52B94C0-099A-4C36-9C4D-5E59555966A8}" type="presParOf" srcId="{67C9CD52-5FD5-4B93-9474-E6B666F5B67C}" destId="{C687F60F-2F04-451B-95FB-EEF9CA98F51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69E913-655F-4EAA-8406-19E010C53B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25359DB-8C93-437D-A725-15C2E78CD77B}">
      <dgm:prSet phldrT="[Text]"/>
      <dgm:spPr/>
      <dgm:t>
        <a:bodyPr/>
        <a:lstStyle/>
        <a:p>
          <a:r>
            <a:rPr lang="en-US" dirty="0"/>
            <a:t>Noisy images</a:t>
          </a:r>
        </a:p>
      </dgm:t>
    </dgm:pt>
    <dgm:pt modelId="{845A6307-09C4-499D-B056-42F530E983E9}" type="parTrans" cxnId="{1B9AC198-1447-4A87-BD4C-4EB18D8460F7}">
      <dgm:prSet/>
      <dgm:spPr/>
      <dgm:t>
        <a:bodyPr/>
        <a:lstStyle/>
        <a:p>
          <a:endParaRPr lang="en-US"/>
        </a:p>
      </dgm:t>
    </dgm:pt>
    <dgm:pt modelId="{AFFC3FB6-AAB0-4737-9299-D0DF9AC717FB}" type="sibTrans" cxnId="{1B9AC198-1447-4A87-BD4C-4EB18D8460F7}">
      <dgm:prSet/>
      <dgm:spPr/>
      <dgm:t>
        <a:bodyPr/>
        <a:lstStyle/>
        <a:p>
          <a:endParaRPr lang="en-US"/>
        </a:p>
      </dgm:t>
    </dgm:pt>
    <dgm:pt modelId="{5E296F0D-4501-4AC8-AA5C-D0BF266E3521}">
      <dgm:prSet phldrT="[Text]"/>
      <dgm:spPr/>
      <dgm:t>
        <a:bodyPr/>
        <a:lstStyle/>
        <a:p>
          <a:r>
            <a:rPr lang="en-US" dirty="0"/>
            <a:t>Train a classifier using labels and noisy images</a:t>
          </a:r>
        </a:p>
      </dgm:t>
    </dgm:pt>
    <dgm:pt modelId="{4F00D7C5-2E19-4FA7-A85E-479D1C84039D}" type="parTrans" cxnId="{0481ACF4-3D8C-4212-B189-B99310A3CBE4}">
      <dgm:prSet/>
      <dgm:spPr/>
      <dgm:t>
        <a:bodyPr/>
        <a:lstStyle/>
        <a:p>
          <a:endParaRPr lang="en-US"/>
        </a:p>
      </dgm:t>
    </dgm:pt>
    <dgm:pt modelId="{9B754E76-2B0F-4996-816C-0443DE67FC9E}" type="sibTrans" cxnId="{0481ACF4-3D8C-4212-B189-B99310A3CBE4}">
      <dgm:prSet/>
      <dgm:spPr/>
      <dgm:t>
        <a:bodyPr/>
        <a:lstStyle/>
        <a:p>
          <a:endParaRPr lang="en-US"/>
        </a:p>
      </dgm:t>
    </dgm:pt>
    <dgm:pt modelId="{67C9CD52-5FD5-4B93-9474-E6B666F5B67C}" type="pres">
      <dgm:prSet presAssocID="{2969E913-655F-4EAA-8406-19E010C53B02}" presName="Name0" presStyleCnt="0">
        <dgm:presLayoutVars>
          <dgm:dir/>
          <dgm:resizeHandles val="exact"/>
        </dgm:presLayoutVars>
      </dgm:prSet>
      <dgm:spPr/>
    </dgm:pt>
    <dgm:pt modelId="{D7A13AFF-AA80-4ACC-A0BC-1A23900E25F3}" type="pres">
      <dgm:prSet presAssocID="{925359DB-8C93-437D-A725-15C2E78CD77B}" presName="node" presStyleLbl="node1" presStyleIdx="0" presStyleCnt="2" custLinFactNeighborX="-117" custLinFactNeighborY="-2312">
        <dgm:presLayoutVars>
          <dgm:bulletEnabled val="1"/>
        </dgm:presLayoutVars>
      </dgm:prSet>
      <dgm:spPr/>
    </dgm:pt>
    <dgm:pt modelId="{4BF3F1F4-F866-461F-8C3A-4C08E9C3AC99}" type="pres">
      <dgm:prSet presAssocID="{AFFC3FB6-AAB0-4737-9299-D0DF9AC717FB}" presName="sibTrans" presStyleLbl="sibTrans2D1" presStyleIdx="0" presStyleCnt="1"/>
      <dgm:spPr/>
    </dgm:pt>
    <dgm:pt modelId="{F61F67D3-9BD4-461A-87AB-96698CAA549B}" type="pres">
      <dgm:prSet presAssocID="{AFFC3FB6-AAB0-4737-9299-D0DF9AC717FB}" presName="connectorText" presStyleLbl="sibTrans2D1" presStyleIdx="0" presStyleCnt="1"/>
      <dgm:spPr/>
    </dgm:pt>
    <dgm:pt modelId="{C687F60F-2F04-451B-95FB-EEF9CA98F517}" type="pres">
      <dgm:prSet presAssocID="{5E296F0D-4501-4AC8-AA5C-D0BF266E3521}" presName="node" presStyleLbl="node1" presStyleIdx="1" presStyleCnt="2">
        <dgm:presLayoutVars>
          <dgm:bulletEnabled val="1"/>
        </dgm:presLayoutVars>
      </dgm:prSet>
      <dgm:spPr/>
    </dgm:pt>
  </dgm:ptLst>
  <dgm:cxnLst>
    <dgm:cxn modelId="{F4C65E05-A06B-47C9-9A61-3B5E2FDB1173}" type="presOf" srcId="{2969E913-655F-4EAA-8406-19E010C53B02}" destId="{67C9CD52-5FD5-4B93-9474-E6B666F5B67C}" srcOrd="0" destOrd="0" presId="urn:microsoft.com/office/officeart/2005/8/layout/process1"/>
    <dgm:cxn modelId="{1DADD539-9098-4D5A-B2AB-1F0FB460AB07}" type="presOf" srcId="{AFFC3FB6-AAB0-4737-9299-D0DF9AC717FB}" destId="{F61F67D3-9BD4-461A-87AB-96698CAA549B}" srcOrd="1" destOrd="0" presId="urn:microsoft.com/office/officeart/2005/8/layout/process1"/>
    <dgm:cxn modelId="{690EFB6D-2F92-41B9-ADD0-06C7ABC30D7A}" type="presOf" srcId="{5E296F0D-4501-4AC8-AA5C-D0BF266E3521}" destId="{C687F60F-2F04-451B-95FB-EEF9CA98F517}" srcOrd="0" destOrd="0" presId="urn:microsoft.com/office/officeart/2005/8/layout/process1"/>
    <dgm:cxn modelId="{1B9AC198-1447-4A87-BD4C-4EB18D8460F7}" srcId="{2969E913-655F-4EAA-8406-19E010C53B02}" destId="{925359DB-8C93-437D-A725-15C2E78CD77B}" srcOrd="0" destOrd="0" parTransId="{845A6307-09C4-499D-B056-42F530E983E9}" sibTransId="{AFFC3FB6-AAB0-4737-9299-D0DF9AC717FB}"/>
    <dgm:cxn modelId="{093D80AD-E314-423D-A7EF-FB6B57D6C12B}" type="presOf" srcId="{AFFC3FB6-AAB0-4737-9299-D0DF9AC717FB}" destId="{4BF3F1F4-F866-461F-8C3A-4C08E9C3AC99}" srcOrd="0" destOrd="0" presId="urn:microsoft.com/office/officeart/2005/8/layout/process1"/>
    <dgm:cxn modelId="{1A8574EB-5D20-4057-A718-45A6A36BCF41}" type="presOf" srcId="{925359DB-8C93-437D-A725-15C2E78CD77B}" destId="{D7A13AFF-AA80-4ACC-A0BC-1A23900E25F3}" srcOrd="0" destOrd="0" presId="urn:microsoft.com/office/officeart/2005/8/layout/process1"/>
    <dgm:cxn modelId="{0481ACF4-3D8C-4212-B189-B99310A3CBE4}" srcId="{2969E913-655F-4EAA-8406-19E010C53B02}" destId="{5E296F0D-4501-4AC8-AA5C-D0BF266E3521}" srcOrd="1" destOrd="0" parTransId="{4F00D7C5-2E19-4FA7-A85E-479D1C84039D}" sibTransId="{9B754E76-2B0F-4996-816C-0443DE67FC9E}"/>
    <dgm:cxn modelId="{053C3D93-288D-4A8C-B027-C2E44368189C}" type="presParOf" srcId="{67C9CD52-5FD5-4B93-9474-E6B666F5B67C}" destId="{D7A13AFF-AA80-4ACC-A0BC-1A23900E25F3}" srcOrd="0" destOrd="0" presId="urn:microsoft.com/office/officeart/2005/8/layout/process1"/>
    <dgm:cxn modelId="{FBF4955C-B96E-4B6E-93A8-6D10C19658F2}" type="presParOf" srcId="{67C9CD52-5FD5-4B93-9474-E6B666F5B67C}" destId="{4BF3F1F4-F866-461F-8C3A-4C08E9C3AC99}" srcOrd="1" destOrd="0" presId="urn:microsoft.com/office/officeart/2005/8/layout/process1"/>
    <dgm:cxn modelId="{494644F4-1D10-42AC-8DAE-68CC39FE7C68}" type="presParOf" srcId="{4BF3F1F4-F866-461F-8C3A-4C08E9C3AC99}" destId="{F61F67D3-9BD4-461A-87AB-96698CAA549B}" srcOrd="0" destOrd="0" presId="urn:microsoft.com/office/officeart/2005/8/layout/process1"/>
    <dgm:cxn modelId="{A52B94C0-099A-4C36-9C4D-5E59555966A8}" type="presParOf" srcId="{67C9CD52-5FD5-4B93-9474-E6B666F5B67C}" destId="{C687F60F-2F04-451B-95FB-EEF9CA98F517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A13AFF-AA80-4ACC-A0BC-1A23900E25F3}">
      <dsp:nvSpPr>
        <dsp:cNvPr id="0" name=""/>
        <dsp:cNvSpPr/>
      </dsp:nvSpPr>
      <dsp:spPr>
        <a:xfrm>
          <a:off x="3218" y="1064513"/>
          <a:ext cx="962047" cy="5772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Noisy images</a:t>
          </a:r>
        </a:p>
      </dsp:txBody>
      <dsp:txXfrm>
        <a:off x="20124" y="1081419"/>
        <a:ext cx="928235" cy="543416"/>
      </dsp:txXfrm>
    </dsp:sp>
    <dsp:sp modelId="{4BF3F1F4-F866-461F-8C3A-4C08E9C3AC99}">
      <dsp:nvSpPr>
        <dsp:cNvPr id="0" name=""/>
        <dsp:cNvSpPr/>
      </dsp:nvSpPr>
      <dsp:spPr>
        <a:xfrm>
          <a:off x="1061470" y="1233833"/>
          <a:ext cx="203954" cy="2385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061470" y="1281550"/>
        <a:ext cx="142768" cy="143153"/>
      </dsp:txXfrm>
    </dsp:sp>
    <dsp:sp modelId="{9B471881-BCCC-40ED-BB5E-2EDCB37785EE}">
      <dsp:nvSpPr>
        <dsp:cNvPr id="0" name=""/>
        <dsp:cNvSpPr/>
      </dsp:nvSpPr>
      <dsp:spPr>
        <a:xfrm>
          <a:off x="1350085" y="1064513"/>
          <a:ext cx="962047" cy="5772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Reconstruct</a:t>
          </a:r>
        </a:p>
      </dsp:txBody>
      <dsp:txXfrm>
        <a:off x="1366991" y="1081419"/>
        <a:ext cx="928235" cy="543416"/>
      </dsp:txXfrm>
    </dsp:sp>
    <dsp:sp modelId="{67467034-4424-443B-B847-7F0BF4BFD253}">
      <dsp:nvSpPr>
        <dsp:cNvPr id="0" name=""/>
        <dsp:cNvSpPr/>
      </dsp:nvSpPr>
      <dsp:spPr>
        <a:xfrm>
          <a:off x="2408337" y="1233833"/>
          <a:ext cx="203954" cy="2385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2408337" y="1281550"/>
        <a:ext cx="142768" cy="143153"/>
      </dsp:txXfrm>
    </dsp:sp>
    <dsp:sp modelId="{C687F60F-2F04-451B-95FB-EEF9CA98F517}">
      <dsp:nvSpPr>
        <dsp:cNvPr id="0" name=""/>
        <dsp:cNvSpPr/>
      </dsp:nvSpPr>
      <dsp:spPr>
        <a:xfrm>
          <a:off x="2696951" y="1064513"/>
          <a:ext cx="962047" cy="5772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Train a classifier</a:t>
          </a:r>
        </a:p>
      </dsp:txBody>
      <dsp:txXfrm>
        <a:off x="2713857" y="1081419"/>
        <a:ext cx="928235" cy="5434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A13AFF-AA80-4ACC-A0BC-1A23900E25F3}">
      <dsp:nvSpPr>
        <dsp:cNvPr id="0" name=""/>
        <dsp:cNvSpPr/>
      </dsp:nvSpPr>
      <dsp:spPr>
        <a:xfrm>
          <a:off x="1" y="0"/>
          <a:ext cx="1509939" cy="7989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Noisy images</a:t>
          </a:r>
        </a:p>
      </dsp:txBody>
      <dsp:txXfrm>
        <a:off x="23401" y="23400"/>
        <a:ext cx="1463139" cy="752145"/>
      </dsp:txXfrm>
    </dsp:sp>
    <dsp:sp modelId="{4BF3F1F4-F866-461F-8C3A-4C08E9C3AC99}">
      <dsp:nvSpPr>
        <dsp:cNvPr id="0" name=""/>
        <dsp:cNvSpPr/>
      </dsp:nvSpPr>
      <dsp:spPr>
        <a:xfrm>
          <a:off x="1661112" y="212240"/>
          <a:ext cx="320481" cy="3744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661112" y="287133"/>
        <a:ext cx="224337" cy="224679"/>
      </dsp:txXfrm>
    </dsp:sp>
    <dsp:sp modelId="{C687F60F-2F04-451B-95FB-EEF9CA98F517}">
      <dsp:nvSpPr>
        <dsp:cNvPr id="0" name=""/>
        <dsp:cNvSpPr/>
      </dsp:nvSpPr>
      <dsp:spPr>
        <a:xfrm>
          <a:off x="2114623" y="0"/>
          <a:ext cx="1509939" cy="7989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Train a classifier using labels and noisy images</a:t>
          </a:r>
        </a:p>
      </dsp:txBody>
      <dsp:txXfrm>
        <a:off x="2138023" y="23400"/>
        <a:ext cx="1463139" cy="7521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D84EB-C99B-B6D9-B0B5-3519BB72F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04B013-88BE-BB4B-61FF-AC903EEF8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A5348-A34B-8E61-583D-6040E10A0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20322-7090-47BD-A154-8CD3FF001099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68E8D-D37D-AADF-C0BF-914BDA932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8716E-3E96-DC5A-73B9-ADC8A0878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D9449-4B8C-4BBD-A1D3-3D3EAF735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636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18B0C-C2AD-76C2-FD36-7F05E97FF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FFBC12-D530-8D47-1AD3-A8B8F2CD4C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6425D-4A90-7371-04B7-440574964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20322-7090-47BD-A154-8CD3FF001099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55C01B-D9C0-79C2-F543-081529260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2DB7C5-2A11-D096-2061-4B2F206DE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D9449-4B8C-4BBD-A1D3-3D3EAF735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818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269BD1-EBDC-B165-C45A-42F2F8C7AD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1239C5-FA43-B3AD-2A5D-AD608992FA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D4896-D2EB-4890-B8EB-E88840DDC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20322-7090-47BD-A154-8CD3FF001099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8EA69-BE35-4C3D-E5A0-1A36F27D0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AD302-7811-F14D-1A54-68D270D7E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D9449-4B8C-4BBD-A1D3-3D3EAF735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76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CC80E-D9A3-3C38-4D23-1699DBF69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209E2-7A8E-288A-89FE-91CF4B610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FA266-9160-30A5-C2D1-F858A9BF9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20322-7090-47BD-A154-8CD3FF001099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C5A1B-E9B8-1B1E-14DE-618663B9E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96B2B-E915-76A0-39D8-C6CD58BBE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D9449-4B8C-4BBD-A1D3-3D3EAF735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11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B99C0-5BEC-9DCC-AE75-B3592F4E2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41A8DA-2EFE-E2ED-67C6-7F210C615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34959-16C3-20F7-DD57-34A340BA3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20322-7090-47BD-A154-8CD3FF001099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C0FF7-DAB7-6F98-9933-B565CD854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A490-96DB-8EB2-4A0A-16BD7D781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D9449-4B8C-4BBD-A1D3-3D3EAF735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81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C86F5-04F1-84B5-F647-F6810C587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9D067-749F-ADD6-E746-3FCF3BDBB9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41478E-18C5-88B3-922D-7DB00EF1FE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28F4F2-E878-8242-9BAA-152901BA7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20322-7090-47BD-A154-8CD3FF001099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07C66B-E8D4-4242-5114-792AA8CD6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9A87B7-8FC2-0D75-F668-75B72A374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D9449-4B8C-4BBD-A1D3-3D3EAF735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747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658B1-BEA2-759F-8D76-26337ED92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E9B02-AC3A-6E95-6FA7-50E6EF909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B6E258-1006-0AE1-82E4-1D27C734F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96CFF0-661C-F530-8CB5-2D7948A88B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143964-43CA-6A6A-B409-ECD676C218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59BB83-0C7F-FC1E-EBFD-9EE44F37E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20322-7090-47BD-A154-8CD3FF001099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A4442D-34CD-43B4-19A5-CD9E551E5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F8C49E-240C-2966-DE32-B3433A9F8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D9449-4B8C-4BBD-A1D3-3D3EAF735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432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11661-B7C7-1D4D-B096-43F28E1FB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2A651F-60EB-1902-AE3F-0C7BE5FC6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20322-7090-47BD-A154-8CD3FF001099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A68DE0-A08F-8F73-13E4-EBD8C8007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613306-59FA-7194-8226-2FB90D251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D9449-4B8C-4BBD-A1D3-3D3EAF735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41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F4D378-FFF0-F3C6-31A0-9C8F994BA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20322-7090-47BD-A154-8CD3FF001099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F62897-106F-CD80-EE54-917C5B299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72B3F-814E-4CC9-11B4-822CC2A21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D9449-4B8C-4BBD-A1D3-3D3EAF735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278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DABFA-3AB8-4E30-0BAB-EDE88D7A0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BF532-E144-13CA-336E-71F1EBD3E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3FE6A2-D114-3C0E-012C-96CAC3C5E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A3D0FA-C074-E75D-E47B-A4563ECD8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20322-7090-47BD-A154-8CD3FF001099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355E77-C9FE-C5EC-341A-83BC81E87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5FC39D-2BD6-9302-D2EB-D024C8A6F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D9449-4B8C-4BBD-A1D3-3D3EAF735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999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30A08-53D1-B52A-606E-0CD1DCB09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263AE4-D017-5446-6CF3-03F78DA929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14E4E5-63BE-446D-3ACB-2129150E96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F54749-FEB7-207D-7A20-BD1D384AE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20322-7090-47BD-A154-8CD3FF001099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A5AC4-199E-1E18-D087-22D223219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031F52-8F66-AF55-E935-5F91635F0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D9449-4B8C-4BBD-A1D3-3D3EAF735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131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6CDDBE-10E7-4A36-4D66-268319925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C01C7C-690F-D8A5-118A-994CB9806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1158D-5E95-C696-1288-59FD6AEC6E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D20322-7090-47BD-A154-8CD3FF001099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2643BA-CDAF-3051-ED98-90B3F84BF8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E306B-7F4B-8B2F-6BCA-FBAECCDC93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ED9449-4B8C-4BBD-A1D3-3D3EAF735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620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10740-1560-49DF-3E23-4079BE9630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Task-Specific Joint Learning in Inverse Problems: Efficient Deep Unrolling networks and Bilevel Optimization Methods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D0EC4F-1971-9A3F-DCE4-2BC5613DB1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v-SE" dirty="0"/>
              <a:t>By</a:t>
            </a:r>
          </a:p>
          <a:p>
            <a:r>
              <a:rPr lang="sv-SE" b="1" dirty="0"/>
              <a:t>Kadagala Sai Siva Sankar </a:t>
            </a:r>
            <a:r>
              <a:rPr lang="sv-SE" dirty="0"/>
              <a:t>(20EC39017)</a:t>
            </a:r>
          </a:p>
          <a:p>
            <a:r>
              <a:rPr lang="sv-SE" dirty="0"/>
              <a:t>Electronics and Electrical Communicaton</a:t>
            </a:r>
          </a:p>
          <a:p>
            <a:endParaRPr lang="sv-SE" dirty="0"/>
          </a:p>
          <a:p>
            <a:r>
              <a:rPr lang="sv-SE" dirty="0"/>
              <a:t>Under the supervision of Prof. </a:t>
            </a:r>
            <a:r>
              <a:rPr lang="sv-SE" b="1" dirty="0"/>
              <a:t>Subhadip Mukherjee</a:t>
            </a:r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366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A696B-4718-C46D-1E71-B374E41BB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50150-46F4-1F71-5417-42BC82053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Task adapted reconstruction by Adler et. 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35C24-E70D-60F0-0448-E6A97BE05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Core idea: </a:t>
            </a:r>
            <a:r>
              <a:rPr lang="en-US" dirty="0"/>
              <a:t>Jointly optimize reconstruction and task-specific loss functions in a single, end-to-end learning process.</a:t>
            </a:r>
          </a:p>
          <a:p>
            <a:r>
              <a:rPr lang="en-US" dirty="0"/>
              <a:t>Loss = C* Reconstruction loss + (1-C)* Task loss</a:t>
            </a:r>
          </a:p>
          <a:p>
            <a:r>
              <a:rPr lang="en-US" dirty="0"/>
              <a:t>Existing work: use LPD network for recons and UNET for segmentation task.</a:t>
            </a:r>
          </a:p>
          <a:p>
            <a:r>
              <a:rPr lang="en-US" b="1" dirty="0"/>
              <a:t>Our work: replace LPD network with LSPD (for computational efficiency with slight performance tradeoff)</a:t>
            </a:r>
          </a:p>
        </p:txBody>
      </p:sp>
    </p:spTree>
    <p:extLst>
      <p:ext uri="{BB962C8B-B14F-4D97-AF65-F5344CB8AC3E}">
        <p14:creationId xmlns:p14="http://schemas.microsoft.com/office/powerpoint/2010/main" val="27184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0D36AD-A9ED-DEA5-459F-E77DB0CCF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868" y="186751"/>
            <a:ext cx="8312264" cy="6484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6319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98932-93F9-F6B3-5ECE-AF0EFCF8A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Bilevel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8B67A-3921-2B11-9B9D-6EAB0695A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The joint learning approach lacks: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Mathematical flexibility.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Cannot separate reconstruction and task into separate optimizations.</a:t>
            </a:r>
          </a:p>
          <a:p>
            <a:r>
              <a:rPr lang="en-US" b="1" dirty="0"/>
              <a:t>Bilevel</a:t>
            </a:r>
            <a:r>
              <a:rPr lang="en-US" dirty="0"/>
              <a:t>: separates the reconstruction and task objectives into a nested optimization structure.</a:t>
            </a:r>
          </a:p>
          <a:p>
            <a:endParaRPr lang="en-US" dirty="0"/>
          </a:p>
          <a:p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741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5E8FC6-E8C6-113F-5377-6F64E1C8D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0778" y="2046727"/>
            <a:ext cx="10310443" cy="387378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054E32-1C25-0069-8707-CC83281B6A8A}"/>
              </a:ext>
            </a:extLst>
          </p:cNvPr>
          <p:cNvCxnSpPr/>
          <p:nvPr/>
        </p:nvCxnSpPr>
        <p:spPr>
          <a:xfrm>
            <a:off x="6493163" y="4017817"/>
            <a:ext cx="640080" cy="20116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257F68-ADC2-98A1-2B64-BDDD67E9E724}"/>
              </a:ext>
            </a:extLst>
          </p:cNvPr>
          <p:cNvCxnSpPr/>
          <p:nvPr/>
        </p:nvCxnSpPr>
        <p:spPr>
          <a:xfrm flipV="1">
            <a:off x="3957782" y="1413164"/>
            <a:ext cx="808182" cy="9836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D42A2B4-927E-CC13-B07A-CB9A68371FB2}"/>
              </a:ext>
            </a:extLst>
          </p:cNvPr>
          <p:cNvSpPr txBox="1"/>
          <p:nvPr/>
        </p:nvSpPr>
        <p:spPr>
          <a:xfrm>
            <a:off x="4281055" y="1037448"/>
            <a:ext cx="1293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Task loss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9ABECC-C6D7-B927-A39D-C55E3BBAACDD}"/>
              </a:ext>
            </a:extLst>
          </p:cNvPr>
          <p:cNvSpPr txBox="1"/>
          <p:nvPr/>
        </p:nvSpPr>
        <p:spPr>
          <a:xfrm>
            <a:off x="6022109" y="6030851"/>
            <a:ext cx="3076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Reconstruction loss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F7FBEE-EE30-FD4D-4EED-EF6B6AD11A65}"/>
                  </a:ext>
                </a:extLst>
              </p:cNvPr>
              <p:cNvSpPr txBox="1"/>
              <p:nvPr/>
            </p:nvSpPr>
            <p:spPr>
              <a:xfrm>
                <a:off x="6885710" y="668115"/>
                <a:ext cx="487333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How to find gradient of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400" b="1" dirty="0">
                  <a:ea typeface="Cambria Math" panose="02040503050406030204" pitchFamily="18" charset="0"/>
                </a:endParaRPr>
              </a:p>
              <a:p>
                <a:r>
                  <a:rPr lang="en-US" sz="2400" b="1" dirty="0"/>
                  <a:t>Cannot be found directly as it is a function of inner optimization!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F7FBEE-EE30-FD4D-4EED-EF6B6AD11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710" y="668115"/>
                <a:ext cx="4873336" cy="1200329"/>
              </a:xfrm>
              <a:prstGeom prst="rect">
                <a:avLst/>
              </a:prstGeom>
              <a:blipFill>
                <a:blip r:embed="rId3"/>
                <a:stretch>
                  <a:fillRect l="-2003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4004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DFB39-2DFC-C764-0200-B1B22C6F9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Hyperparameter Optimization with </a:t>
            </a:r>
            <a:br>
              <a:rPr lang="en-US" b="1" dirty="0"/>
            </a:br>
            <a:r>
              <a:rPr lang="en-US" b="1" dirty="0"/>
              <a:t>Approximate Gradient algorithm (HOAG)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D7B4AC-A16B-1D47-DFB5-6BB16D72D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673" t="1382" r="3710" b="1948"/>
          <a:stretch/>
        </p:blipFill>
        <p:spPr>
          <a:xfrm>
            <a:off x="6834909" y="1764147"/>
            <a:ext cx="3962400" cy="481214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F27BF2-D4F6-F3C8-A899-3EB30F48F57D}"/>
                  </a:ext>
                </a:extLst>
              </p:cNvPr>
              <p:cNvSpPr txBox="1"/>
              <p:nvPr/>
            </p:nvSpPr>
            <p:spPr>
              <a:xfrm>
                <a:off x="397163" y="1801091"/>
                <a:ext cx="6239163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We need to find optimal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ym typeface="Wingdings" panose="05000000000000000000" pitchFamily="2" charset="2"/>
                  </a:rPr>
                  <a:t> find the slope w.r.t outer loss. Using Chain rule,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F27BF2-D4F6-F3C8-A899-3EB30F48F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63" y="1801091"/>
                <a:ext cx="6239163" cy="1231106"/>
              </a:xfrm>
              <a:prstGeom prst="rect">
                <a:avLst/>
              </a:prstGeom>
              <a:blipFill>
                <a:blip r:embed="rId3"/>
                <a:stretch>
                  <a:fillRect l="-1758" t="-5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4FA4B84-37BB-6807-5D79-FC0634FD9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85" y="2733064"/>
            <a:ext cx="5939917" cy="59826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9347116-9B83-FD1C-FE90-2140E74E1F3B}"/>
              </a:ext>
            </a:extLst>
          </p:cNvPr>
          <p:cNvCxnSpPr/>
          <p:nvPr/>
        </p:nvCxnSpPr>
        <p:spPr>
          <a:xfrm flipH="1">
            <a:off x="3906982" y="3246582"/>
            <a:ext cx="263236" cy="517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3DC87-D610-E6EE-3CAF-C8011D738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654" y="3825804"/>
            <a:ext cx="5797146" cy="68779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9B46EAA-47DF-70BC-7871-DC0C7000514D}"/>
              </a:ext>
            </a:extLst>
          </p:cNvPr>
          <p:cNvSpPr txBox="1"/>
          <p:nvPr/>
        </p:nvSpPr>
        <p:spPr>
          <a:xfrm>
            <a:off x="1278387" y="4575588"/>
            <a:ext cx="4327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be derived using implicit Differentiation. </a:t>
            </a:r>
          </a:p>
          <a:p>
            <a:r>
              <a:rPr lang="en-US" dirty="0"/>
              <a:t>More on this in the report!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E55109-6CF8-F3AD-D7F2-850996F8049E}"/>
              </a:ext>
            </a:extLst>
          </p:cNvPr>
          <p:cNvSpPr txBox="1"/>
          <p:nvPr/>
        </p:nvSpPr>
        <p:spPr>
          <a:xfrm>
            <a:off x="3502227" y="6541194"/>
            <a:ext cx="823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Hyperparameter optimization with approximate gradient by Fabian </a:t>
            </a:r>
            <a:r>
              <a:rPr lang="en-US" dirty="0" err="1"/>
              <a:t>Pedregosa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774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E586A-3CA6-72BB-4647-5DF289F2E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Proposed: Bilevel Joint learning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23DED-7CA2-F881-8D04-24EDBD317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T*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pretrained task operator trained on the clean dataset.</a:t>
            </a:r>
          </a:p>
          <a:p>
            <a:pPr marL="0" indent="0">
              <a:buNone/>
            </a:pPr>
            <a:r>
              <a:rPr lang="en-US" dirty="0"/>
              <a:t>Dataset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(x*, y, s) | x*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ground truth | y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noisy measurements |    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task labels.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17BAE5-479F-25F2-BC81-078786DA52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5346"/>
          <a:stretch/>
        </p:blipFill>
        <p:spPr>
          <a:xfrm>
            <a:off x="2923028" y="4687946"/>
            <a:ext cx="6025679" cy="1340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0B1200-C963-D086-D887-60849D8C6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647" y="3375734"/>
            <a:ext cx="5512582" cy="110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395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60D22-6B55-8FC2-DC82-43A731B1A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EXPERIMENTS for proof of concept</a:t>
            </a:r>
            <a:br>
              <a:rPr lang="en-US" b="1" dirty="0"/>
            </a:br>
            <a:r>
              <a:rPr lang="en-US" b="1" dirty="0"/>
              <a:t>Segmentation</a:t>
            </a:r>
            <a:br>
              <a:rPr lang="en-US" b="1" dirty="0"/>
            </a:br>
            <a:r>
              <a:rPr lang="en-US" b="1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112501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3DBDF-F849-2D02-E92A-911F36B2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Image denoising and segmentation using Cityscapes Dataset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6A426-5886-A194-9817-9EBE3F195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Lower-level optimization: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E8A391-5449-FC4C-0C4F-C2A772DE1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22" y="2374418"/>
            <a:ext cx="5903665" cy="34537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50FEEC-54B2-C166-2EAB-9ACB043DC748}"/>
              </a:ext>
            </a:extLst>
          </p:cNvPr>
          <p:cNvSpPr txBox="1"/>
          <p:nvPr/>
        </p:nvSpPr>
        <p:spPr>
          <a:xfrm>
            <a:off x="6834909" y="1791855"/>
            <a:ext cx="4922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Upper-level optimization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0E157F-402F-FE6A-584C-5BECC3F60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794" y="2273079"/>
            <a:ext cx="4498006" cy="8257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476F71-5406-6C6C-554C-E5D0EDED9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8836" y="3159323"/>
            <a:ext cx="4450289" cy="38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59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7C1C72-D215-B454-1BCB-1446BF4070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6926"/>
          <a:stretch/>
        </p:blipFill>
        <p:spPr>
          <a:xfrm>
            <a:off x="709582" y="483534"/>
            <a:ext cx="2929545" cy="29814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61259F-1565-8E89-CD1B-66CF03E58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684" y="521636"/>
            <a:ext cx="2876698" cy="2943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484AE0-80A2-E964-2837-9D81A06A8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30" y="3689274"/>
            <a:ext cx="2857647" cy="29529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BEC49D6-3B6C-4476-BF57-D962DE3644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9684" y="3679749"/>
            <a:ext cx="2848121" cy="29624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50E9D8-ACFF-2D5A-AB8C-CB2F049057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8736" y="2094123"/>
            <a:ext cx="2819545" cy="3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234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E2965-A6F0-86BC-99AF-A44ECFB07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217F7F-7204-AA26-9AB5-04B09ADEA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310" y="1812251"/>
            <a:ext cx="11081380" cy="3101494"/>
          </a:xfrm>
        </p:spPr>
      </p:pic>
    </p:spTree>
    <p:extLst>
      <p:ext uri="{BB962C8B-B14F-4D97-AF65-F5344CB8AC3E}">
        <p14:creationId xmlns:p14="http://schemas.microsoft.com/office/powerpoint/2010/main" val="1817546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EE03E-F2D5-B1D8-26D7-11768C176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PROBLEM STATEMENT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508A2-AA81-FDE0-5FA7-406449F51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b="1" dirty="0"/>
              <a:t>GOAL</a:t>
            </a:r>
            <a:r>
              <a:rPr lang="en-US" sz="3600" dirty="0"/>
              <a:t> : predict labels from noisy measurement data (</a:t>
            </a:r>
            <a:r>
              <a:rPr lang="en-US" sz="3600" b="1" dirty="0"/>
              <a:t>Inverse problem</a:t>
            </a:r>
            <a:r>
              <a:rPr lang="en-US" sz="3600" dirty="0"/>
              <a:t>) </a:t>
            </a:r>
            <a:r>
              <a:rPr lang="en-US" sz="3600" b="1" dirty="0"/>
              <a:t>efficiently</a:t>
            </a:r>
            <a:r>
              <a:rPr lang="en-US" sz="3600" dirty="0"/>
              <a:t> and </a:t>
            </a:r>
            <a:r>
              <a:rPr lang="en-US" sz="3600" b="1" dirty="0"/>
              <a:t>accurately</a:t>
            </a:r>
            <a:r>
              <a:rPr lang="en-US" sz="3600" dirty="0"/>
              <a:t>. (scalable too!)</a:t>
            </a:r>
          </a:p>
          <a:p>
            <a:r>
              <a:rPr lang="en-US" sz="3600" dirty="0"/>
              <a:t>In context of X-ray CT: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6E6A52-9FF2-0437-38D4-365FFEF4D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361" y="4033728"/>
            <a:ext cx="3467278" cy="21432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9083AE-0796-0980-DA5D-E6737F749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078" y="3373099"/>
            <a:ext cx="3053678" cy="311977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26B5ED-F99F-071A-FF93-E5E83A8E288C}"/>
              </a:ext>
            </a:extLst>
          </p:cNvPr>
          <p:cNvCxnSpPr/>
          <p:nvPr/>
        </p:nvCxnSpPr>
        <p:spPr>
          <a:xfrm>
            <a:off x="5269345" y="5105345"/>
            <a:ext cx="12838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178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D9DBA-B703-5BE0-16DF-C3F5FA5FB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Image denoising and classification using Stanford Dogs Dataset.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A3730-EB8C-0C7C-E395-1310DB78B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Upper level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Lower level is same as previous experiment.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6BB242-F073-7C79-E806-89CAE8EFF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474" y="2370850"/>
            <a:ext cx="5775737" cy="101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071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B7F3-CD65-ED11-40C3-AC12026BD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BCA8B1-7A91-57BC-B405-0DF2834EE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466" y="2107237"/>
            <a:ext cx="11599067" cy="3411491"/>
          </a:xfrm>
        </p:spPr>
      </p:pic>
    </p:spTree>
    <p:extLst>
      <p:ext uri="{BB962C8B-B14F-4D97-AF65-F5344CB8AC3E}">
        <p14:creationId xmlns:p14="http://schemas.microsoft.com/office/powerpoint/2010/main" val="3651587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C7D83E-7254-66B4-F211-7FD1D09605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391" y="67592"/>
            <a:ext cx="8615218" cy="67228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7698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01440-6455-426C-C284-595EF58A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Possible 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FDA02-4B6A-C183-F1C3-DE4700687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Future Enhancements</a:t>
            </a:r>
            <a:r>
              <a:rPr lang="en-US" dirty="0"/>
              <a:t>: Incorporate neural networks as </a:t>
            </a:r>
            <a:r>
              <a:rPr lang="en-US" dirty="0" err="1"/>
              <a:t>regularizers</a:t>
            </a:r>
            <a:r>
              <a:rPr lang="en-US" dirty="0"/>
              <a:t> for flexibility and explore robust bilevel optimization algorithms for efficiency.</a:t>
            </a:r>
          </a:p>
          <a:p>
            <a:r>
              <a:rPr lang="en-US" dirty="0"/>
              <a:t>Make Bilevel Pipelines more efficient to scale it up to 3D.</a:t>
            </a:r>
          </a:p>
          <a:p>
            <a:r>
              <a:rPr lang="en-US" dirty="0"/>
              <a:t>Combine both unrolling networks and Bilevel Pipelines.</a:t>
            </a:r>
          </a:p>
          <a:p>
            <a:r>
              <a:rPr lang="en-US" b="1" dirty="0"/>
              <a:t>Generalizable Pipeline</a:t>
            </a:r>
            <a:r>
              <a:rPr lang="en-US" dirty="0"/>
              <a:t>: Aim to create a flexible framework where only task-specific losses are required, enabling broad applicability.</a:t>
            </a:r>
          </a:p>
        </p:txBody>
      </p:sp>
    </p:spTree>
    <p:extLst>
      <p:ext uri="{BB962C8B-B14F-4D97-AF65-F5344CB8AC3E}">
        <p14:creationId xmlns:p14="http://schemas.microsoft.com/office/powerpoint/2010/main" val="302498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FD3EB-0FDE-9E79-D884-1019F6747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COMMON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4EF31-C682-873D-D20C-6C90B8DA7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7153"/>
            <a:ext cx="10515600" cy="4351338"/>
          </a:xfrm>
        </p:spPr>
        <p:txBody>
          <a:bodyPr/>
          <a:lstStyle/>
          <a:p>
            <a:r>
              <a:rPr lang="en-US" b="1" dirty="0"/>
              <a:t>Sequential</a:t>
            </a:r>
            <a:r>
              <a:rPr lang="en-US" dirty="0"/>
              <a:t>: First reconstruct the images, then train a classifier on the reconstructed images.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Error Propagation</a:t>
            </a:r>
            <a:r>
              <a:rPr lang="en-US" dirty="0">
                <a:sym typeface="Wingdings" panose="05000000000000000000" pitchFamily="2" charset="2"/>
              </a:rPr>
              <a:t>!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End-to-End</a:t>
            </a:r>
            <a:r>
              <a:rPr lang="en-US" dirty="0"/>
              <a:t>: This approach ignores the distinction between reconstruction and the task.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Data Hunger, Lack of Interpretability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F538550-F7FF-2CE4-FC7C-A49A5243E1DF}"/>
              </a:ext>
            </a:extLst>
          </p:cNvPr>
          <p:cNvGraphicFramePr/>
          <p:nvPr/>
        </p:nvGraphicFramePr>
        <p:xfrm>
          <a:off x="2032001" y="1861127"/>
          <a:ext cx="3662218" cy="2706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6695569-2AAD-DA0A-D8D7-51FA796EDB43}"/>
              </a:ext>
            </a:extLst>
          </p:cNvPr>
          <p:cNvGraphicFramePr/>
          <p:nvPr/>
        </p:nvGraphicFramePr>
        <p:xfrm>
          <a:off x="2050474" y="4798291"/>
          <a:ext cx="3625272" cy="798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22073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6F7AE-A3AE-1B6B-4BDF-22295C347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Task adapted reconstruction by Adler et. 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9E218-0100-AF49-F900-27193474D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Core idea: </a:t>
            </a:r>
            <a:r>
              <a:rPr lang="en-US" dirty="0"/>
              <a:t>Jointly optimize reconstruction and task-specific loss functions in a single, end-to-end learning process.</a:t>
            </a:r>
          </a:p>
          <a:p>
            <a:r>
              <a:rPr lang="en-US" dirty="0"/>
              <a:t>Loss = C* Reconstruction loss + (1-C)* Task loss</a:t>
            </a:r>
          </a:p>
        </p:txBody>
      </p:sp>
    </p:spTree>
    <p:extLst>
      <p:ext uri="{BB962C8B-B14F-4D97-AF65-F5344CB8AC3E}">
        <p14:creationId xmlns:p14="http://schemas.microsoft.com/office/powerpoint/2010/main" val="3178300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6E724-51A6-C148-69E9-95E78C15B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Deep Unrolling networks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76DA6-05AA-2F4D-4F30-C75E0B684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networks are hindered by their Blackbox nature, i.e., lack of interpretability.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4BF41A-704C-F755-ADB6-0DF60CB3A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429" y="2428342"/>
            <a:ext cx="5949771" cy="23326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5EBB5D-4EEF-6D3B-A86D-5FE6B01DC695}"/>
              </a:ext>
            </a:extLst>
          </p:cNvPr>
          <p:cNvSpPr txBox="1"/>
          <p:nvPr/>
        </p:nvSpPr>
        <p:spPr>
          <a:xfrm>
            <a:off x="6248400" y="476102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Source: Algorithm Unrolling: Interpretable, Efficient Deep Learning for Signal and Image Processing Monga et al. ,2020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502122-DF61-B150-EF5F-9133217E4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210" y="2858655"/>
            <a:ext cx="3448321" cy="23988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7DADAD-797A-09CB-7A76-000B1662625F}"/>
              </a:ext>
            </a:extLst>
          </p:cNvPr>
          <p:cNvSpPr txBox="1"/>
          <p:nvPr/>
        </p:nvSpPr>
        <p:spPr>
          <a:xfrm>
            <a:off x="2170546" y="5367187"/>
            <a:ext cx="20343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</a:t>
            </a:r>
            <a:r>
              <a:rPr lang="en-US" dirty="0">
                <a:sym typeface="Wingdings" panose="05000000000000000000" pitchFamily="2" charset="2"/>
              </a:rPr>
              <a:t> Primal variable</a:t>
            </a:r>
          </a:p>
          <a:p>
            <a:r>
              <a:rPr lang="en-US" dirty="0">
                <a:sym typeface="Wingdings" panose="05000000000000000000" pitchFamily="2" charset="2"/>
              </a:rPr>
              <a:t>Y  Dual variable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350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7C4F-11B5-49D5-9C87-06DEDA104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Efficient Unrolling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EDFCA-6C53-D52D-4664-A3F25168F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But, in real-world clinical CT applications: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R</a:t>
            </a:r>
            <a:r>
              <a:rPr lang="en-US" dirty="0"/>
              <a:t>econstruction of a 3D volume is essential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Computationally expensive</a:t>
            </a:r>
          </a:p>
          <a:p>
            <a:r>
              <a:rPr lang="en-US" dirty="0"/>
              <a:t>Replace the forward and adjoint operators in the full-batch LPD network with only subsets of it.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327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83EE02-390B-7E25-F0E7-8F5C170BA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81" y="1428869"/>
            <a:ext cx="6481600" cy="36215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45B388-A103-61B0-9E7C-4B9B165F1895}"/>
              </a:ext>
            </a:extLst>
          </p:cNvPr>
          <p:cNvSpPr txBox="1"/>
          <p:nvPr/>
        </p:nvSpPr>
        <p:spPr>
          <a:xfrm>
            <a:off x="1212272" y="5433445"/>
            <a:ext cx="97674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the same number of layers, the LSPD network is approximately m-time more efficient than the full-batch LPD network in terms of computational complexity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37EA03-7E45-C48F-0A4C-B30B42FB7DA0}"/>
              </a:ext>
            </a:extLst>
          </p:cNvPr>
          <p:cNvSpPr txBox="1"/>
          <p:nvPr/>
        </p:nvSpPr>
        <p:spPr>
          <a:xfrm>
            <a:off x="1212273" y="870191"/>
            <a:ext cx="97674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Replace the forward and adjoint operators in the full-batch LPD network with only subsets of it.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D4007C-0183-569F-AA44-FBD5F00E3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284" y="2602008"/>
            <a:ext cx="4781796" cy="18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00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803D8-C42D-5B64-806E-99AA40736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Experiment: </a:t>
            </a:r>
            <a:r>
              <a:rPr lang="en-US" dirty="0"/>
              <a:t>Learned Stochastic Primal Dual (LSPD) and Sketched-LSPD on Mayo-Clinic dataset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C5235AD7-093E-29A4-3075-A53FFADB4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57" y="1608570"/>
            <a:ext cx="10836951" cy="5148722"/>
          </a:xfrm>
        </p:spPr>
      </p:pic>
    </p:spTree>
    <p:extLst>
      <p:ext uri="{BB962C8B-B14F-4D97-AF65-F5344CB8AC3E}">
        <p14:creationId xmlns:p14="http://schemas.microsoft.com/office/powerpoint/2010/main" val="2042948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B19494-857E-8D51-386F-E34CA3DA1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3352" y="1635096"/>
            <a:ext cx="8817493" cy="3587808"/>
          </a:xfrm>
        </p:spPr>
      </p:pic>
    </p:spTree>
    <p:extLst>
      <p:ext uri="{BB962C8B-B14F-4D97-AF65-F5344CB8AC3E}">
        <p14:creationId xmlns:p14="http://schemas.microsoft.com/office/powerpoint/2010/main" val="1123448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</TotalTime>
  <Words>634</Words>
  <Application>Microsoft Office PowerPoint</Application>
  <PresentationFormat>Widescreen</PresentationFormat>
  <Paragraphs>74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Wingdings</vt:lpstr>
      <vt:lpstr>Office Theme</vt:lpstr>
      <vt:lpstr>Task-Specific Joint Learning in Inverse Problems: Efficient Deep Unrolling networks and Bilevel Optimization Methods</vt:lpstr>
      <vt:lpstr>PROBLEM STATEMENT</vt:lpstr>
      <vt:lpstr>COMMON APPROACHES</vt:lpstr>
      <vt:lpstr>Task adapted reconstruction by Adler et. al</vt:lpstr>
      <vt:lpstr>Deep Unrolling networks</vt:lpstr>
      <vt:lpstr>Efficient Unrolling Networks</vt:lpstr>
      <vt:lpstr>PowerPoint Presentation</vt:lpstr>
      <vt:lpstr>Experiment: Learned Stochastic Primal Dual (LSPD) and Sketched-LSPD on Mayo-Clinic dataset</vt:lpstr>
      <vt:lpstr>PowerPoint Presentation</vt:lpstr>
      <vt:lpstr>Task adapted reconstruction by Adler et. al</vt:lpstr>
      <vt:lpstr>PowerPoint Presentation</vt:lpstr>
      <vt:lpstr>Bilevel Pipeline</vt:lpstr>
      <vt:lpstr>PowerPoint Presentation</vt:lpstr>
      <vt:lpstr>Hyperparameter Optimization with  Approximate Gradient algorithm (HOAG)</vt:lpstr>
      <vt:lpstr>Proposed: Bilevel Joint learning pipeline</vt:lpstr>
      <vt:lpstr>EXPERIMENTS for proof of concept Segmentation Classification</vt:lpstr>
      <vt:lpstr>Image denoising and segmentation using Cityscapes Dataset </vt:lpstr>
      <vt:lpstr>PowerPoint Presentation</vt:lpstr>
      <vt:lpstr>Results</vt:lpstr>
      <vt:lpstr>Image denoising and classification using Stanford Dogs Dataset. </vt:lpstr>
      <vt:lpstr>Results</vt:lpstr>
      <vt:lpstr>PowerPoint Presentation</vt:lpstr>
      <vt:lpstr>Possible Future Directions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Sai Shankar Kadagala</dc:creator>
  <cp:lastModifiedBy>Sai Shankar Kadagala</cp:lastModifiedBy>
  <cp:revision>2</cp:revision>
  <dcterms:created xsi:type="dcterms:W3CDTF">2025-05-02T21:24:44Z</dcterms:created>
  <dcterms:modified xsi:type="dcterms:W3CDTF">2025-05-03T08:10:09Z</dcterms:modified>
</cp:coreProperties>
</file>